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8"/>
  </p:notesMasterIdLst>
  <p:sldIdLst>
    <p:sldId id="256" r:id="rId2"/>
    <p:sldId id="257" r:id="rId3"/>
    <p:sldId id="258" r:id="rId4"/>
    <p:sldId id="259" r:id="rId5"/>
    <p:sldId id="260" r:id="rId6"/>
    <p:sldId id="262" r:id="rId7"/>
    <p:sldId id="263" r:id="rId8"/>
    <p:sldId id="264" r:id="rId9"/>
    <p:sldId id="265" r:id="rId10"/>
    <p:sldId id="273" r:id="rId11"/>
    <p:sldId id="267" r:id="rId12"/>
    <p:sldId id="268" r:id="rId13"/>
    <p:sldId id="269" r:id="rId14"/>
    <p:sldId id="270" r:id="rId15"/>
    <p:sldId id="271" r:id="rId16"/>
    <p:sldId id="272" r:id="rId17"/>
  </p:sldIdLst>
  <p:sldSz cx="9144000" cy="5143500" type="screen16x9"/>
  <p:notesSz cx="6858000" cy="9144000"/>
  <p:embeddedFontLst>
    <p:embeddedFont>
      <p:font typeface="Lato" panose="020B0604020202020204" charset="0"/>
      <p:regular r:id="rId19"/>
      <p:bold r:id="rId20"/>
      <p:italic r:id="rId21"/>
      <p:boldItalic r:id="rId22"/>
    </p:embeddedFont>
    <p:embeddedFont>
      <p:font typeface="Raleway"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homas klapwijk" initials="Tk" lastIdx="1" clrIdx="0">
    <p:extLst>
      <p:ext uri="{19B8F6BF-5375-455C-9EA6-DF929625EA0E}">
        <p15:presenceInfo xmlns:p15="http://schemas.microsoft.com/office/powerpoint/2012/main" userId="af47239414daf91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3" d="100"/>
          <a:sy n="143" d="100"/>
        </p:scale>
        <p:origin x="684" y="11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commentAuthors" Target="commentAuthors.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5f6af9dd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5f6af9d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522960adcd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522960adcd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65946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1d9c67055b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1d9c67055b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251622d556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251622d556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251622d556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251622d556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1d9c67055b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1d9c67055b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1d9c67055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1d9c67055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1d9c67055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1d9c67055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05198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251622d556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251622d55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d9c67055b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d9c67055b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522960adc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522960adc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25430e6bdd_5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25430e6bdd_5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522960adc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522960adc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522960adcd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522960adcd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522960adcd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522960adcd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522960adcd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522960adcd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a:endParaRPr/>
          </a:p>
        </p:txBody>
      </p:sp>
      <p:sp>
        <p:nvSpPr>
          <p:cNvPr id="11" name="Google Shape;11;p2"/>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 name="Google Shape;12;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11"/>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96" name="Google Shape;96;p11"/>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97" name="Google Shape;97;p11"/>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spTree>
      <p:nvGrpSpPr>
        <p:cNvPr id="1" name="Shape 99"/>
        <p:cNvGrpSpPr/>
        <p:nvPr/>
      </p:nvGrpSpPr>
      <p:grpSpPr>
        <a:xfrm>
          <a:off x="0" y="0"/>
          <a:ext cx="0" cy="0"/>
          <a:chOff x="0" y="0"/>
          <a:chExt cx="0" cy="0"/>
        </a:xfrm>
      </p:grpSpPr>
      <p:pic>
        <p:nvPicPr>
          <p:cNvPr id="100" name="Google Shape;100;p12" descr="Side view of hands writing in a notebook at a cafe"/>
          <p:cNvPicPr preferRelativeResize="0"/>
          <p:nvPr/>
        </p:nvPicPr>
        <p:blipFill rotWithShape="1">
          <a:blip r:embed="rId2">
            <a:alphaModFix/>
          </a:blip>
          <a:srcRect l="9050" t="12064" r="54351" b="26446"/>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lstStyle>
            <a:lvl1pPr lvl="0">
              <a:spcBef>
                <a:spcPts val="0"/>
              </a:spcBef>
              <a:spcAft>
                <a:spcPts val="0"/>
              </a:spcAft>
              <a:buClr>
                <a:srgbClr val="FFFFFF"/>
              </a:buClr>
              <a:buSzPts val="3000"/>
              <a:buNone/>
              <a:defRPr sz="3000">
                <a:solidFill>
                  <a:srgbClr val="FFFFFF"/>
                </a:solidFill>
              </a:defRPr>
            </a:lvl1pPr>
            <a:lvl2pPr lvl="1">
              <a:spcBef>
                <a:spcPts val="0"/>
              </a:spcBef>
              <a:spcAft>
                <a:spcPts val="0"/>
              </a:spcAft>
              <a:buClr>
                <a:srgbClr val="FFFFFF"/>
              </a:buClr>
              <a:buSzPts val="3000"/>
              <a:buNone/>
              <a:defRPr sz="3000">
                <a:solidFill>
                  <a:srgbClr val="FFFFFF"/>
                </a:solidFill>
              </a:defRPr>
            </a:lvl2pPr>
            <a:lvl3pPr lvl="2">
              <a:spcBef>
                <a:spcPts val="0"/>
              </a:spcBef>
              <a:spcAft>
                <a:spcPts val="0"/>
              </a:spcAft>
              <a:buClr>
                <a:srgbClr val="FFFFFF"/>
              </a:buClr>
              <a:buSzPts val="3000"/>
              <a:buNone/>
              <a:defRPr sz="3000">
                <a:solidFill>
                  <a:srgbClr val="FFFFFF"/>
                </a:solidFill>
              </a:defRPr>
            </a:lvl3pPr>
            <a:lvl4pPr lvl="3">
              <a:spcBef>
                <a:spcPts val="0"/>
              </a:spcBef>
              <a:spcAft>
                <a:spcPts val="0"/>
              </a:spcAft>
              <a:buClr>
                <a:srgbClr val="FFFFFF"/>
              </a:buClr>
              <a:buSzPts val="3000"/>
              <a:buNone/>
              <a:defRPr sz="3000">
                <a:solidFill>
                  <a:srgbClr val="FFFFFF"/>
                </a:solidFill>
              </a:defRPr>
            </a:lvl4pPr>
            <a:lvl5pPr lvl="4">
              <a:spcBef>
                <a:spcPts val="0"/>
              </a:spcBef>
              <a:spcAft>
                <a:spcPts val="0"/>
              </a:spcAft>
              <a:buClr>
                <a:srgbClr val="FFFFFF"/>
              </a:buClr>
              <a:buSzPts val="3000"/>
              <a:buNone/>
              <a:defRPr sz="3000">
                <a:solidFill>
                  <a:srgbClr val="FFFFFF"/>
                </a:solidFill>
              </a:defRPr>
            </a:lvl5pPr>
            <a:lvl6pPr lvl="5">
              <a:spcBef>
                <a:spcPts val="0"/>
              </a:spcBef>
              <a:spcAft>
                <a:spcPts val="0"/>
              </a:spcAft>
              <a:buClr>
                <a:srgbClr val="FFFFFF"/>
              </a:buClr>
              <a:buSzPts val="3000"/>
              <a:buNone/>
              <a:defRPr sz="3000">
                <a:solidFill>
                  <a:srgbClr val="FFFFFF"/>
                </a:solidFill>
              </a:defRPr>
            </a:lvl6pPr>
            <a:lvl7pPr lvl="6">
              <a:spcBef>
                <a:spcPts val="0"/>
              </a:spcBef>
              <a:spcAft>
                <a:spcPts val="0"/>
              </a:spcAft>
              <a:buClr>
                <a:srgbClr val="FFFFFF"/>
              </a:buClr>
              <a:buSzPts val="3000"/>
              <a:buNone/>
              <a:defRPr sz="3000">
                <a:solidFill>
                  <a:srgbClr val="FFFFFF"/>
                </a:solidFill>
              </a:defRPr>
            </a:lvl7pPr>
            <a:lvl8pPr lvl="7">
              <a:spcBef>
                <a:spcPts val="0"/>
              </a:spcBef>
              <a:spcAft>
                <a:spcPts val="0"/>
              </a:spcAft>
              <a:buClr>
                <a:srgbClr val="FFFFFF"/>
              </a:buClr>
              <a:buSzPts val="3000"/>
              <a:buNone/>
              <a:defRPr sz="3000">
                <a:solidFill>
                  <a:srgbClr val="FFFFFF"/>
                </a:solidFill>
              </a:defRPr>
            </a:lvl8pPr>
            <a:lvl9pPr lvl="8">
              <a:spcBef>
                <a:spcPts val="0"/>
              </a:spcBef>
              <a:spcAft>
                <a:spcPts val="0"/>
              </a:spcAft>
              <a:buClr>
                <a:srgbClr val="FFFFFF"/>
              </a:buClr>
              <a:buSzPts val="3000"/>
              <a:buNone/>
              <a:defRPr sz="3000">
                <a:solidFill>
                  <a:srgbClr val="FFFFFF"/>
                </a:solidFill>
              </a:defRPr>
            </a:lvl9pPr>
          </a:lstStyle>
          <a:p>
            <a:endParaRPr/>
          </a:p>
        </p:txBody>
      </p:sp>
      <p:sp>
        <p:nvSpPr>
          <p:cNvPr id="106" name="Google Shape;106;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lstStyle>
            <a:lvl1pPr lvl="0">
              <a:lnSpc>
                <a:spcPct val="100000"/>
              </a:lnSpc>
              <a:spcBef>
                <a:spcPts val="0"/>
              </a:spcBef>
              <a:spcAft>
                <a:spcPts val="0"/>
              </a:spcAft>
              <a:buClr>
                <a:srgbClr val="FFFFFF"/>
              </a:buClr>
              <a:buSzPts val="1600"/>
              <a:buNone/>
              <a:defRPr sz="1600">
                <a:solidFill>
                  <a:srgbClr val="FFFFFF"/>
                </a:solidFill>
              </a:defRPr>
            </a:lvl1pPr>
            <a:lvl2pPr lvl="1">
              <a:lnSpc>
                <a:spcPct val="100000"/>
              </a:lnSpc>
              <a:spcBef>
                <a:spcPts val="0"/>
              </a:spcBef>
              <a:spcAft>
                <a:spcPts val="0"/>
              </a:spcAft>
              <a:buClr>
                <a:srgbClr val="FFFFFF"/>
              </a:buClr>
              <a:buSzPts val="1600"/>
              <a:buNone/>
              <a:defRPr sz="1600">
                <a:solidFill>
                  <a:srgbClr val="FFFFFF"/>
                </a:solidFill>
              </a:defRPr>
            </a:lvl2pPr>
            <a:lvl3pPr lvl="2">
              <a:lnSpc>
                <a:spcPct val="100000"/>
              </a:lnSpc>
              <a:spcBef>
                <a:spcPts val="0"/>
              </a:spcBef>
              <a:spcAft>
                <a:spcPts val="0"/>
              </a:spcAft>
              <a:buClr>
                <a:srgbClr val="FFFFFF"/>
              </a:buClr>
              <a:buSzPts val="1600"/>
              <a:buNone/>
              <a:defRPr sz="1600">
                <a:solidFill>
                  <a:srgbClr val="FFFFFF"/>
                </a:solidFill>
              </a:defRPr>
            </a:lvl3pPr>
            <a:lvl4pPr lvl="3">
              <a:lnSpc>
                <a:spcPct val="100000"/>
              </a:lnSpc>
              <a:spcBef>
                <a:spcPts val="0"/>
              </a:spcBef>
              <a:spcAft>
                <a:spcPts val="0"/>
              </a:spcAft>
              <a:buClr>
                <a:srgbClr val="FFFFFF"/>
              </a:buClr>
              <a:buSzPts val="1600"/>
              <a:buNone/>
              <a:defRPr sz="1600">
                <a:solidFill>
                  <a:srgbClr val="FFFFFF"/>
                </a:solidFill>
              </a:defRPr>
            </a:lvl4pPr>
            <a:lvl5pPr lvl="4">
              <a:lnSpc>
                <a:spcPct val="100000"/>
              </a:lnSpc>
              <a:spcBef>
                <a:spcPts val="0"/>
              </a:spcBef>
              <a:spcAft>
                <a:spcPts val="0"/>
              </a:spcAft>
              <a:buClr>
                <a:srgbClr val="FFFFFF"/>
              </a:buClr>
              <a:buSzPts val="1600"/>
              <a:buNone/>
              <a:defRPr sz="1600">
                <a:solidFill>
                  <a:srgbClr val="FFFFFF"/>
                </a:solidFill>
              </a:defRPr>
            </a:lvl5pPr>
            <a:lvl6pPr lvl="5">
              <a:lnSpc>
                <a:spcPct val="100000"/>
              </a:lnSpc>
              <a:spcBef>
                <a:spcPts val="0"/>
              </a:spcBef>
              <a:spcAft>
                <a:spcPts val="0"/>
              </a:spcAft>
              <a:buClr>
                <a:srgbClr val="FFFFFF"/>
              </a:buClr>
              <a:buSzPts val="1600"/>
              <a:buNone/>
              <a:defRPr sz="1600">
                <a:solidFill>
                  <a:srgbClr val="FFFFFF"/>
                </a:solidFill>
              </a:defRPr>
            </a:lvl6pPr>
            <a:lvl7pPr lvl="6">
              <a:lnSpc>
                <a:spcPct val="100000"/>
              </a:lnSpc>
              <a:spcBef>
                <a:spcPts val="0"/>
              </a:spcBef>
              <a:spcAft>
                <a:spcPts val="0"/>
              </a:spcAft>
              <a:buClr>
                <a:srgbClr val="FFFFFF"/>
              </a:buClr>
              <a:buSzPts val="1600"/>
              <a:buNone/>
              <a:defRPr sz="1600">
                <a:solidFill>
                  <a:srgbClr val="FFFFFF"/>
                </a:solidFill>
              </a:defRPr>
            </a:lvl7pPr>
            <a:lvl8pPr lvl="7">
              <a:lnSpc>
                <a:spcPct val="100000"/>
              </a:lnSpc>
              <a:spcBef>
                <a:spcPts val="0"/>
              </a:spcBef>
              <a:spcAft>
                <a:spcPts val="0"/>
              </a:spcAft>
              <a:buClr>
                <a:srgbClr val="FFFFFF"/>
              </a:buClr>
              <a:buSzPts val="1600"/>
              <a:buNone/>
              <a:defRPr sz="1600">
                <a:solidFill>
                  <a:srgbClr val="FFFFFF"/>
                </a:solidFill>
              </a:defRPr>
            </a:lvl8pPr>
            <a:lvl9pPr lvl="8">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07" name="Google Shape;107;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8" name="Google Shape;108;p12"/>
          <p:cNvSpPr txBox="1">
            <a:spLocks noGrp="1"/>
          </p:cNvSpPr>
          <p:nvPr>
            <p:ph type="sldNum" idx="12"/>
          </p:nvPr>
        </p:nvSpPr>
        <p:spPr>
          <a:xfrm>
            <a:off x="8536300" y="474985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and description 1 2">
  <p:cSld name="SECTION_TITLE_AND_DESCRIPTION_1_2">
    <p:spTree>
      <p:nvGrpSpPr>
        <p:cNvPr id="1"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l="31883" t="8096" r="25713"/>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13"/>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lstStyle>
            <a:lvl1pPr lvl="0">
              <a:spcBef>
                <a:spcPts val="0"/>
              </a:spcBef>
              <a:spcAft>
                <a:spcPts val="0"/>
              </a:spcAft>
              <a:buClr>
                <a:srgbClr val="FFFFFF"/>
              </a:buClr>
              <a:buSzPts val="3000"/>
              <a:buNone/>
              <a:defRPr sz="3000">
                <a:solidFill>
                  <a:srgbClr val="FFFFFF"/>
                </a:solidFill>
              </a:defRPr>
            </a:lvl1pPr>
            <a:lvl2pPr lvl="1">
              <a:spcBef>
                <a:spcPts val="0"/>
              </a:spcBef>
              <a:spcAft>
                <a:spcPts val="0"/>
              </a:spcAft>
              <a:buClr>
                <a:srgbClr val="FFFFFF"/>
              </a:buClr>
              <a:buSzPts val="3000"/>
              <a:buNone/>
              <a:defRPr sz="3000">
                <a:solidFill>
                  <a:srgbClr val="FFFFFF"/>
                </a:solidFill>
              </a:defRPr>
            </a:lvl2pPr>
            <a:lvl3pPr lvl="2">
              <a:spcBef>
                <a:spcPts val="0"/>
              </a:spcBef>
              <a:spcAft>
                <a:spcPts val="0"/>
              </a:spcAft>
              <a:buClr>
                <a:srgbClr val="FFFFFF"/>
              </a:buClr>
              <a:buSzPts val="3000"/>
              <a:buNone/>
              <a:defRPr sz="3000">
                <a:solidFill>
                  <a:srgbClr val="FFFFFF"/>
                </a:solidFill>
              </a:defRPr>
            </a:lvl3pPr>
            <a:lvl4pPr lvl="3">
              <a:spcBef>
                <a:spcPts val="0"/>
              </a:spcBef>
              <a:spcAft>
                <a:spcPts val="0"/>
              </a:spcAft>
              <a:buClr>
                <a:srgbClr val="FFFFFF"/>
              </a:buClr>
              <a:buSzPts val="3000"/>
              <a:buNone/>
              <a:defRPr sz="3000">
                <a:solidFill>
                  <a:srgbClr val="FFFFFF"/>
                </a:solidFill>
              </a:defRPr>
            </a:lvl4pPr>
            <a:lvl5pPr lvl="4">
              <a:spcBef>
                <a:spcPts val="0"/>
              </a:spcBef>
              <a:spcAft>
                <a:spcPts val="0"/>
              </a:spcAft>
              <a:buClr>
                <a:srgbClr val="FFFFFF"/>
              </a:buClr>
              <a:buSzPts val="3000"/>
              <a:buNone/>
              <a:defRPr sz="3000">
                <a:solidFill>
                  <a:srgbClr val="FFFFFF"/>
                </a:solidFill>
              </a:defRPr>
            </a:lvl5pPr>
            <a:lvl6pPr lvl="5">
              <a:spcBef>
                <a:spcPts val="0"/>
              </a:spcBef>
              <a:spcAft>
                <a:spcPts val="0"/>
              </a:spcAft>
              <a:buClr>
                <a:srgbClr val="FFFFFF"/>
              </a:buClr>
              <a:buSzPts val="3000"/>
              <a:buNone/>
              <a:defRPr sz="3000">
                <a:solidFill>
                  <a:srgbClr val="FFFFFF"/>
                </a:solidFill>
              </a:defRPr>
            </a:lvl6pPr>
            <a:lvl7pPr lvl="6">
              <a:spcBef>
                <a:spcPts val="0"/>
              </a:spcBef>
              <a:spcAft>
                <a:spcPts val="0"/>
              </a:spcAft>
              <a:buClr>
                <a:srgbClr val="FFFFFF"/>
              </a:buClr>
              <a:buSzPts val="3000"/>
              <a:buNone/>
              <a:defRPr sz="3000">
                <a:solidFill>
                  <a:srgbClr val="FFFFFF"/>
                </a:solidFill>
              </a:defRPr>
            </a:lvl7pPr>
            <a:lvl8pPr lvl="7">
              <a:spcBef>
                <a:spcPts val="0"/>
              </a:spcBef>
              <a:spcAft>
                <a:spcPts val="0"/>
              </a:spcAft>
              <a:buClr>
                <a:srgbClr val="FFFFFF"/>
              </a:buClr>
              <a:buSzPts val="3000"/>
              <a:buNone/>
              <a:defRPr sz="3000">
                <a:solidFill>
                  <a:srgbClr val="FFFFFF"/>
                </a:solidFill>
              </a:defRPr>
            </a:lvl8pPr>
            <a:lvl9pPr lvl="8">
              <a:spcBef>
                <a:spcPts val="0"/>
              </a:spcBef>
              <a:spcAft>
                <a:spcPts val="0"/>
              </a:spcAft>
              <a:buClr>
                <a:srgbClr val="FFFFFF"/>
              </a:buClr>
              <a:buSzPts val="3000"/>
              <a:buNone/>
              <a:defRPr sz="3000">
                <a:solidFill>
                  <a:srgbClr val="FFFFFF"/>
                </a:solidFill>
              </a:defRPr>
            </a:lvl9pPr>
          </a:lstStyle>
          <a:p>
            <a:endParaRPr/>
          </a:p>
        </p:txBody>
      </p:sp>
      <p:sp>
        <p:nvSpPr>
          <p:cNvPr id="116" name="Google Shape;116;p13"/>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lstStyle>
            <a:lvl1pPr lvl="0">
              <a:lnSpc>
                <a:spcPct val="100000"/>
              </a:lnSpc>
              <a:spcBef>
                <a:spcPts val="0"/>
              </a:spcBef>
              <a:spcAft>
                <a:spcPts val="0"/>
              </a:spcAft>
              <a:buClr>
                <a:srgbClr val="FFFFFF"/>
              </a:buClr>
              <a:buSzPts val="1600"/>
              <a:buNone/>
              <a:defRPr sz="1600">
                <a:solidFill>
                  <a:srgbClr val="FFFFFF"/>
                </a:solidFill>
              </a:defRPr>
            </a:lvl1pPr>
            <a:lvl2pPr lvl="1">
              <a:lnSpc>
                <a:spcPct val="100000"/>
              </a:lnSpc>
              <a:spcBef>
                <a:spcPts val="0"/>
              </a:spcBef>
              <a:spcAft>
                <a:spcPts val="0"/>
              </a:spcAft>
              <a:buClr>
                <a:srgbClr val="FFFFFF"/>
              </a:buClr>
              <a:buSzPts val="1600"/>
              <a:buNone/>
              <a:defRPr sz="1600">
                <a:solidFill>
                  <a:srgbClr val="FFFFFF"/>
                </a:solidFill>
              </a:defRPr>
            </a:lvl2pPr>
            <a:lvl3pPr lvl="2">
              <a:lnSpc>
                <a:spcPct val="100000"/>
              </a:lnSpc>
              <a:spcBef>
                <a:spcPts val="0"/>
              </a:spcBef>
              <a:spcAft>
                <a:spcPts val="0"/>
              </a:spcAft>
              <a:buClr>
                <a:srgbClr val="FFFFFF"/>
              </a:buClr>
              <a:buSzPts val="1600"/>
              <a:buNone/>
              <a:defRPr sz="1600">
                <a:solidFill>
                  <a:srgbClr val="FFFFFF"/>
                </a:solidFill>
              </a:defRPr>
            </a:lvl3pPr>
            <a:lvl4pPr lvl="3">
              <a:lnSpc>
                <a:spcPct val="100000"/>
              </a:lnSpc>
              <a:spcBef>
                <a:spcPts val="0"/>
              </a:spcBef>
              <a:spcAft>
                <a:spcPts val="0"/>
              </a:spcAft>
              <a:buClr>
                <a:srgbClr val="FFFFFF"/>
              </a:buClr>
              <a:buSzPts val="1600"/>
              <a:buNone/>
              <a:defRPr sz="1600">
                <a:solidFill>
                  <a:srgbClr val="FFFFFF"/>
                </a:solidFill>
              </a:defRPr>
            </a:lvl4pPr>
            <a:lvl5pPr lvl="4">
              <a:lnSpc>
                <a:spcPct val="100000"/>
              </a:lnSpc>
              <a:spcBef>
                <a:spcPts val="0"/>
              </a:spcBef>
              <a:spcAft>
                <a:spcPts val="0"/>
              </a:spcAft>
              <a:buClr>
                <a:srgbClr val="FFFFFF"/>
              </a:buClr>
              <a:buSzPts val="1600"/>
              <a:buNone/>
              <a:defRPr sz="1600">
                <a:solidFill>
                  <a:srgbClr val="FFFFFF"/>
                </a:solidFill>
              </a:defRPr>
            </a:lvl5pPr>
            <a:lvl6pPr lvl="5">
              <a:lnSpc>
                <a:spcPct val="100000"/>
              </a:lnSpc>
              <a:spcBef>
                <a:spcPts val="0"/>
              </a:spcBef>
              <a:spcAft>
                <a:spcPts val="0"/>
              </a:spcAft>
              <a:buClr>
                <a:srgbClr val="FFFFFF"/>
              </a:buClr>
              <a:buSzPts val="1600"/>
              <a:buNone/>
              <a:defRPr sz="1600">
                <a:solidFill>
                  <a:srgbClr val="FFFFFF"/>
                </a:solidFill>
              </a:defRPr>
            </a:lvl6pPr>
            <a:lvl7pPr lvl="6">
              <a:lnSpc>
                <a:spcPct val="100000"/>
              </a:lnSpc>
              <a:spcBef>
                <a:spcPts val="0"/>
              </a:spcBef>
              <a:spcAft>
                <a:spcPts val="0"/>
              </a:spcAft>
              <a:buClr>
                <a:srgbClr val="FFFFFF"/>
              </a:buClr>
              <a:buSzPts val="1600"/>
              <a:buNone/>
              <a:defRPr sz="1600">
                <a:solidFill>
                  <a:srgbClr val="FFFFFF"/>
                </a:solidFill>
              </a:defRPr>
            </a:lvl7pPr>
            <a:lvl8pPr lvl="7">
              <a:lnSpc>
                <a:spcPct val="100000"/>
              </a:lnSpc>
              <a:spcBef>
                <a:spcPts val="0"/>
              </a:spcBef>
              <a:spcAft>
                <a:spcPts val="0"/>
              </a:spcAft>
              <a:buClr>
                <a:srgbClr val="FFFFFF"/>
              </a:buClr>
              <a:buSzPts val="1600"/>
              <a:buNone/>
              <a:defRPr sz="1600">
                <a:solidFill>
                  <a:srgbClr val="FFFFFF"/>
                </a:solidFill>
              </a:defRPr>
            </a:lvl8pPr>
            <a:lvl9pPr lvl="8">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17" name="Google Shape;117;p13"/>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8" name="Google Shape;118;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9"/>
        <p:cNvGrpSpPr/>
        <p:nvPr/>
      </p:nvGrpSpPr>
      <p:grpSpPr>
        <a:xfrm>
          <a:off x="0" y="0"/>
          <a:ext cx="0" cy="0"/>
          <a:chOff x="0" y="0"/>
          <a:chExt cx="0" cy="0"/>
        </a:xfrm>
      </p:grpSpPr>
      <p:sp>
        <p:nvSpPr>
          <p:cNvPr id="120" name="Google Shape;120;p14"/>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121" name="Google Shape;121;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15"/>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28" name="Google Shape;128;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9"/>
        <p:cNvGrpSpPr/>
        <p:nvPr/>
      </p:nvGrpSpPr>
      <p:grpSpPr>
        <a:xfrm>
          <a:off x="0" y="0"/>
          <a:ext cx="0" cy="0"/>
          <a:chOff x="0" y="0"/>
          <a:chExt cx="0" cy="0"/>
        </a:xfrm>
      </p:grpSpPr>
      <p:sp>
        <p:nvSpPr>
          <p:cNvPr id="130" name="Google Shape;130;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1">
  <p:cSld name="TITLE_1">
    <p:bg>
      <p:bgPr>
        <a:solidFill>
          <a:schemeClr val="lt2"/>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a:endParaRPr/>
          </a:p>
        </p:txBody>
      </p:sp>
      <p:sp>
        <p:nvSpPr>
          <p:cNvPr id="19" name="Google Shape;19;p3"/>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20" name="Google Shape;20;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3"/>
          <p:cNvSpPr/>
          <p:nvPr/>
        </p:nvSpPr>
        <p:spPr>
          <a:xfrm>
            <a:off x="0" y="1"/>
            <a:ext cx="9144000" cy="467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name="adj" fmla="val 2500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10800000">
              <a:off x="4953871" y="3681997"/>
              <a:ext cx="400200" cy="606600"/>
            </a:xfrm>
            <a:prstGeom prst="triangle">
              <a:avLst>
                <a:gd name="adj" fmla="val 96745"/>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4767796" y="3681816"/>
              <a:ext cx="163500" cy="606600"/>
            </a:xfrm>
            <a:prstGeom prst="triangle">
              <a:avLst>
                <a:gd name="adj" fmla="val 98558"/>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10800000">
              <a:off x="4668343" y="4283738"/>
              <a:ext cx="1230600" cy="45600"/>
            </a:xfrm>
            <a:prstGeom prst="roundRect">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4926950" y="3681915"/>
              <a:ext cx="42900" cy="5943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3553042" y="1674645"/>
              <a:ext cx="3461100" cy="2014500"/>
            </a:xfrm>
            <a:prstGeom prst="roundRect">
              <a:avLst>
                <a:gd name="adj" fmla="val 1882"/>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3553042" y="1657806"/>
              <a:ext cx="3461100" cy="2014500"/>
            </a:xfrm>
            <a:prstGeom prst="roundRect">
              <a:avLst>
                <a:gd name="adj" fmla="val 1764"/>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4" name="Google Shape;34;p3" descr="Component Detail"/>
          <p:cNvPicPr preferRelativeResize="0"/>
          <p:nvPr/>
        </p:nvPicPr>
        <p:blipFill rotWithShape="1">
          <a:blip r:embed="rId2">
            <a:alphaModFix/>
          </a:blip>
          <a:srcRect b="25076"/>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name="adj" fmla="val 4551"/>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5400000">
                <a:off x="3279465" y="2383195"/>
                <a:ext cx="2860500" cy="1446900"/>
              </a:xfrm>
              <a:prstGeom prst="roundRect">
                <a:avLst>
                  <a:gd name="adj" fmla="val 4551"/>
                </a:avLst>
              </a:pr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4473243" y="4318802"/>
                <a:ext cx="472800" cy="76800"/>
              </a:xfrm>
              <a:prstGeom prst="roundRect">
                <a:avLst>
                  <a:gd name="adj" fmla="val 50000"/>
                </a:avLst>
              </a:prstGeom>
              <a:solidFill>
                <a:srgbClr val="4B4B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1" name="Google Shape;41;p3" descr="Mobile View"/>
            <p:cNvPicPr preferRelativeResize="0"/>
            <p:nvPr/>
          </p:nvPicPr>
          <p:blipFill rotWithShape="1">
            <a:blip r:embed="rId3">
              <a:alphaModFix/>
            </a:blip>
            <a:srcRect t="4362" b="4371"/>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a:endParaRPr/>
          </a:p>
        </p:txBody>
      </p:sp>
      <p:sp>
        <p:nvSpPr>
          <p:cNvPr id="48" name="Google Shape;48;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55" name="Google Shape;55;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6" name="Google Shape;56;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63" name="Google Shape;63;p6"/>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4" name="Google Shape;64;p6"/>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5" name="Google Shape;65;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 name="Google Shape;71;p7"/>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72" name="Google Shape;72;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9"/>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82" name="Google Shape;82;p9"/>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3" name="Google Shape;83;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10"/>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a:endParaRPr/>
          </a:p>
        </p:txBody>
      </p:sp>
      <p:sp>
        <p:nvSpPr>
          <p:cNvPr id="89" name="Google Shape;89;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slide" Target="slide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pic>
        <p:nvPicPr>
          <p:cNvPr id="135" name="Google Shape;135;p17" descr="Open Chromebook laptop computer"/>
          <p:cNvPicPr preferRelativeResize="0"/>
          <p:nvPr/>
        </p:nvPicPr>
        <p:blipFill rotWithShape="1">
          <a:blip r:embed="rId3">
            <a:alphaModFix/>
          </a:blip>
          <a:srcRect r="3344"/>
          <a:stretch/>
        </p:blipFill>
        <p:spPr>
          <a:xfrm>
            <a:off x="4606900" y="1399750"/>
            <a:ext cx="4537098" cy="2822399"/>
          </a:xfrm>
          <a:prstGeom prst="rect">
            <a:avLst/>
          </a:prstGeom>
          <a:noFill/>
          <a:ln>
            <a:noFill/>
          </a:ln>
        </p:spPr>
      </p:pic>
      <p:pic>
        <p:nvPicPr>
          <p:cNvPr id="136" name="Google Shape;136;p17" descr="Component Detail"/>
          <p:cNvPicPr preferRelativeResize="0"/>
          <p:nvPr/>
        </p:nvPicPr>
        <p:blipFill rotWithShape="1">
          <a:blip r:embed="rId4">
            <a:alphaModFix/>
          </a:blip>
          <a:srcRect t="3655" b="20500"/>
          <a:stretch/>
        </p:blipFill>
        <p:spPr>
          <a:xfrm>
            <a:off x="5181200" y="1645500"/>
            <a:ext cx="3471224" cy="1974601"/>
          </a:xfrm>
          <a:prstGeom prst="rect">
            <a:avLst/>
          </a:prstGeom>
          <a:noFill/>
          <a:ln>
            <a:noFill/>
          </a:ln>
        </p:spPr>
      </p:pic>
      <p:pic>
        <p:nvPicPr>
          <p:cNvPr id="137" name="Google Shape;137;p17" descr="Portrait-oriented black smaptphone"/>
          <p:cNvPicPr preferRelativeResize="0"/>
          <p:nvPr/>
        </p:nvPicPr>
        <p:blipFill rotWithShape="1">
          <a:blip r:embed="rId5">
            <a:alphaModFix/>
          </a:blip>
          <a:srcRect r="19980"/>
          <a:stretch/>
        </p:blipFill>
        <p:spPr>
          <a:xfrm>
            <a:off x="8220926" y="2149750"/>
            <a:ext cx="923075" cy="2265601"/>
          </a:xfrm>
          <a:prstGeom prst="rect">
            <a:avLst/>
          </a:prstGeom>
          <a:noFill/>
          <a:ln>
            <a:noFill/>
          </a:ln>
          <a:effectLst>
            <a:reflection stA="20000" endPos="4000" fadeDir="5400012" sy="-100000" algn="bl" rotWithShape="0"/>
          </a:effectLst>
        </p:spPr>
      </p:pic>
      <p:sp>
        <p:nvSpPr>
          <p:cNvPr id="138" name="Google Shape;138;p17"/>
          <p:cNvSpPr txBox="1">
            <a:spLocks noGrp="1"/>
          </p:cNvSpPr>
          <p:nvPr>
            <p:ph type="ctrTitle"/>
          </p:nvPr>
        </p:nvSpPr>
        <p:spPr>
          <a:xfrm>
            <a:off x="729450" y="1322450"/>
            <a:ext cx="3787800" cy="144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Deep Learning for QA</a:t>
            </a:r>
            <a:endParaRPr dirty="0"/>
          </a:p>
        </p:txBody>
      </p:sp>
      <p:sp>
        <p:nvSpPr>
          <p:cNvPr id="139" name="Google Shape;139;p17"/>
          <p:cNvSpPr txBox="1">
            <a:spLocks noGrp="1"/>
          </p:cNvSpPr>
          <p:nvPr>
            <p:ph type="subTitle" idx="1"/>
          </p:nvPr>
        </p:nvSpPr>
        <p:spPr>
          <a:xfrm>
            <a:off x="729600" y="2921750"/>
            <a:ext cx="3787800" cy="82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Thomas Klapwijk</a:t>
            </a:r>
            <a:endParaRPr dirty="0"/>
          </a:p>
        </p:txBody>
      </p:sp>
      <p:pic>
        <p:nvPicPr>
          <p:cNvPr id="140" name="Google Shape;140;p17" descr="Mobile View"/>
          <p:cNvPicPr preferRelativeResize="0"/>
          <p:nvPr/>
        </p:nvPicPr>
        <p:blipFill rotWithShape="1">
          <a:blip r:embed="rId6">
            <a:alphaModFix/>
          </a:blip>
          <a:srcRect l="-384" r="23473" b="16352"/>
          <a:stretch/>
        </p:blipFill>
        <p:spPr>
          <a:xfrm>
            <a:off x="8271300" y="2337575"/>
            <a:ext cx="872700" cy="18375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6"/>
          <p:cNvSpPr txBox="1">
            <a:spLocks noGrp="1"/>
          </p:cNvSpPr>
          <p:nvPr>
            <p:ph type="body" idx="1"/>
          </p:nvPr>
        </p:nvSpPr>
        <p:spPr>
          <a:xfrm>
            <a:off x="729450" y="2460525"/>
            <a:ext cx="3702386" cy="1879500"/>
          </a:xfrm>
          <a:prstGeom prst="rect">
            <a:avLst/>
          </a:prstGeom>
        </p:spPr>
        <p:txBody>
          <a:bodyPr spcFirstLastPara="1" wrap="square" lIns="91425" tIns="91425" rIns="91425" bIns="91425" anchor="t" anchorCtr="0">
            <a:noAutofit/>
          </a:bodyPr>
          <a:lstStyle/>
          <a:p>
            <a:pPr marL="457200" lvl="0" indent="-311150" algn="l" rtl="0">
              <a:lnSpc>
                <a:spcPct val="100000"/>
              </a:lnSpc>
              <a:buSzPts val="1300"/>
              <a:buChar char="➔"/>
            </a:pPr>
            <a:r>
              <a:rPr lang="en-GB" dirty="0"/>
              <a:t>Provide more efficient answers; longer</a:t>
            </a:r>
            <a:endParaRPr dirty="0"/>
          </a:p>
          <a:p>
            <a:pPr marL="457200" lvl="0" indent="-311150" algn="l" rtl="0">
              <a:lnSpc>
                <a:spcPct val="100000"/>
              </a:lnSpc>
              <a:buSzPts val="1300"/>
              <a:buChar char="➔"/>
            </a:pPr>
            <a:r>
              <a:rPr lang="en-GB" dirty="0"/>
              <a:t>Multiple passes of the memory before answering</a:t>
            </a:r>
          </a:p>
          <a:p>
            <a:pPr marL="457200" lvl="0" indent="-311150" algn="l" rtl="0">
              <a:lnSpc>
                <a:spcPct val="100000"/>
              </a:lnSpc>
              <a:buSzPts val="1300"/>
              <a:buChar char="➔"/>
            </a:pPr>
            <a:r>
              <a:rPr lang="en-GB" dirty="0"/>
              <a:t>Picks relevant facts from a database by using an episodic memory module</a:t>
            </a:r>
          </a:p>
          <a:p>
            <a:pPr marL="457200" lvl="0" indent="-311150" algn="l" rtl="0">
              <a:lnSpc>
                <a:spcPct val="100000"/>
              </a:lnSpc>
              <a:buSzPts val="1300"/>
              <a:buChar char="➔"/>
            </a:pPr>
            <a:r>
              <a:rPr lang="en-GB" dirty="0"/>
              <a:t>Parses input “story” and considers each sentences as a fact</a:t>
            </a:r>
            <a:endParaRPr dirty="0"/>
          </a:p>
        </p:txBody>
      </p:sp>
      <p:sp>
        <p:nvSpPr>
          <p:cNvPr id="192" name="Google Shape;192;p2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lvl="0"/>
            <a:r>
              <a:rPr lang="en-GB" dirty="0"/>
              <a:t>Dynamic Memory Networks</a:t>
            </a:r>
            <a:endParaRPr dirty="0"/>
          </a:p>
        </p:txBody>
      </p:sp>
      <p:pic>
        <p:nvPicPr>
          <p:cNvPr id="3" name="Picture 2">
            <a:extLst>
              <a:ext uri="{FF2B5EF4-FFF2-40B4-BE49-F238E27FC236}">
                <a16:creationId xmlns:a16="http://schemas.microsoft.com/office/drawing/2014/main" id="{8267D581-A955-4E1C-BFFC-1041CDF994F4}"/>
              </a:ext>
            </a:extLst>
          </p:cNvPr>
          <p:cNvPicPr>
            <a:picLocks noChangeAspect="1"/>
          </p:cNvPicPr>
          <p:nvPr/>
        </p:nvPicPr>
        <p:blipFill>
          <a:blip r:embed="rId3"/>
          <a:stretch>
            <a:fillRect/>
          </a:stretch>
        </p:blipFill>
        <p:spPr>
          <a:xfrm>
            <a:off x="4431836" y="2358665"/>
            <a:ext cx="4529793" cy="2083220"/>
          </a:xfrm>
          <a:prstGeom prst="rect">
            <a:avLst/>
          </a:prstGeom>
        </p:spPr>
      </p:pic>
    </p:spTree>
    <p:extLst>
      <p:ext uri="{BB962C8B-B14F-4D97-AF65-F5344CB8AC3E}">
        <p14:creationId xmlns:p14="http://schemas.microsoft.com/office/powerpoint/2010/main" val="30150797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8"/>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Solution Proposal</a:t>
            </a:r>
            <a:br>
              <a:rPr lang="en" dirty="0"/>
            </a:br>
            <a:br>
              <a:rPr lang="en" dirty="0"/>
            </a:br>
            <a:r>
              <a:rPr lang="en-GB" sz="1400" dirty="0"/>
              <a:t>This project will implement a dynamic memory networks and investigate avenues of improvement in both the network itself and pre-processing of the dataset</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2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Solution description</a:t>
            </a:r>
            <a:endParaRPr/>
          </a:p>
        </p:txBody>
      </p:sp>
      <p:sp>
        <p:nvSpPr>
          <p:cNvPr id="209" name="Google Shape;209;p29"/>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285750" indent="-285750">
              <a:lnSpc>
                <a:spcPct val="150000"/>
              </a:lnSpc>
            </a:pPr>
            <a:r>
              <a:rPr lang="en-GB" dirty="0"/>
              <a:t>Use TensorFlow to implement a dynamic memory network.</a:t>
            </a:r>
          </a:p>
          <a:p>
            <a:pPr marL="285750" indent="-285750">
              <a:lnSpc>
                <a:spcPct val="150000"/>
              </a:lnSpc>
            </a:pPr>
            <a:r>
              <a:rPr lang="en-GB" dirty="0"/>
              <a:t>Investigate implementing a semantic memory to the network to aid in forming more relationships between words; using </a:t>
            </a:r>
            <a:r>
              <a:rPr lang="en-US" dirty="0" err="1"/>
              <a:t>GloVe</a:t>
            </a:r>
            <a:r>
              <a:rPr lang="en-US" dirty="0"/>
              <a:t>: Global Vectors for Word Representation [7].</a:t>
            </a:r>
          </a:p>
          <a:p>
            <a:pPr marL="285750" indent="-285750">
              <a:lnSpc>
                <a:spcPct val="150000"/>
              </a:lnSpc>
            </a:pPr>
            <a:r>
              <a:rPr lang="en-GB" dirty="0"/>
              <a:t>Train the network using </a:t>
            </a:r>
            <a:r>
              <a:rPr lang="en-GB" dirty="0" err="1"/>
              <a:t>bAbI</a:t>
            </a:r>
            <a:r>
              <a:rPr lang="en-GB" dirty="0"/>
              <a:t> and </a:t>
            </a:r>
            <a:r>
              <a:rPr lang="en-GB" dirty="0" err="1"/>
              <a:t>WebQuestions</a:t>
            </a:r>
            <a:r>
              <a:rPr lang="en-GB" dirty="0"/>
              <a: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it’s better than existing solutions </a:t>
            </a:r>
            <a:endParaRPr/>
          </a:p>
        </p:txBody>
      </p:sp>
      <p:sp>
        <p:nvSpPr>
          <p:cNvPr id="215" name="Google Shape;215;p30"/>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a:t>Unless adequate pre-training is done on the data or if the implementation does not consider the cosine similarity between two word vectors, then low accuracy will be observed in the system. This research will investigate adding this understanding to the network.</a:t>
            </a: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Questions?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References</a:t>
            </a:r>
            <a:endParaRPr/>
          </a:p>
        </p:txBody>
      </p:sp>
      <p:sp>
        <p:nvSpPr>
          <p:cNvPr id="226" name="Google Shape;226;p32"/>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spcAft>
                <a:spcPts val="1000"/>
              </a:spcAft>
              <a:buNone/>
            </a:pPr>
            <a:r>
              <a:rPr lang="en-US" dirty="0"/>
              <a:t>[1] P. </a:t>
            </a:r>
            <a:r>
              <a:rPr lang="en-US" dirty="0" err="1"/>
              <a:t>Rajpurkar</a:t>
            </a:r>
            <a:r>
              <a:rPr lang="en-US" dirty="0"/>
              <a:t>, "The Stanford Question Answering Dataset", </a:t>
            </a:r>
            <a:r>
              <a:rPr lang="en-US" i="1" dirty="0"/>
              <a:t>mlx</a:t>
            </a:r>
            <a:r>
              <a:rPr lang="en-US" dirty="0"/>
              <a:t>, 2019. [Online]. Available: https://rajpurkar.github.io/mlx/qa-and-squad/. </a:t>
            </a:r>
          </a:p>
          <a:p>
            <a:pPr marL="0" lvl="0" indent="0">
              <a:spcAft>
                <a:spcPts val="1000"/>
              </a:spcAft>
              <a:buNone/>
            </a:pPr>
            <a:r>
              <a:rPr lang="en-US" dirty="0"/>
              <a:t>[2] "</a:t>
            </a:r>
            <a:r>
              <a:rPr lang="en-US" dirty="0" err="1"/>
              <a:t>brmson</a:t>
            </a:r>
            <a:r>
              <a:rPr lang="en-US" dirty="0"/>
              <a:t>/dataset-factoid-</a:t>
            </a:r>
            <a:r>
              <a:rPr lang="en-US" dirty="0" err="1"/>
              <a:t>webquestions</a:t>
            </a:r>
            <a:r>
              <a:rPr lang="en-US" dirty="0"/>
              <a:t>", </a:t>
            </a:r>
            <a:r>
              <a:rPr lang="en-US" i="1" dirty="0"/>
              <a:t>GitHub</a:t>
            </a:r>
            <a:r>
              <a:rPr lang="en-US" dirty="0"/>
              <a:t>, 2019. [Online]. Available: https://github.com/brmson/dataset-factoid-webquestions</a:t>
            </a:r>
          </a:p>
          <a:p>
            <a:pPr marL="0" lvl="0" indent="0">
              <a:spcAft>
                <a:spcPts val="1000"/>
              </a:spcAft>
              <a:buNone/>
            </a:pPr>
            <a:r>
              <a:rPr lang="en-GB" dirty="0"/>
              <a:t>[3] "The Stanford Question Answering Dataset", </a:t>
            </a:r>
            <a:r>
              <a:rPr lang="en-GB" i="1" dirty="0"/>
              <a:t>Rajpurkar.github.io</a:t>
            </a:r>
            <a:r>
              <a:rPr lang="en-GB" dirty="0"/>
              <a:t>, 2019. [Online]. Available: https://rajpurkar.github.io/SQuAD-explorer/.</a:t>
            </a:r>
          </a:p>
          <a:p>
            <a:pPr marL="0" lvl="0" indent="0">
              <a:spcAft>
                <a:spcPts val="1000"/>
              </a:spcAft>
              <a:buNone/>
            </a:pPr>
            <a:r>
              <a:rPr lang="en-US" dirty="0"/>
              <a:t>[4] "</a:t>
            </a:r>
            <a:r>
              <a:rPr lang="en-US" dirty="0" err="1"/>
              <a:t>bAbI</a:t>
            </a:r>
            <a:r>
              <a:rPr lang="en-US" dirty="0"/>
              <a:t> - Facebook Research", </a:t>
            </a:r>
            <a:r>
              <a:rPr lang="en-US" i="1" dirty="0"/>
              <a:t>Facebook Research</a:t>
            </a:r>
            <a:r>
              <a:rPr lang="en-US" dirty="0"/>
              <a:t>, 2019. [Online]. Available: https://research.fb.com/downloads/babi/.</a:t>
            </a:r>
          </a:p>
          <a:p>
            <a:pPr marL="0" lvl="0" indent="0">
              <a:spcAft>
                <a:spcPts val="1000"/>
              </a:spcAft>
              <a:buNone/>
            </a:pPr>
            <a:r>
              <a:rPr lang="en-US" dirty="0"/>
              <a:t>[5] J. Luis, </a:t>
            </a:r>
            <a:r>
              <a:rPr lang="en-US" i="1" dirty="0"/>
              <a:t>A semantic approach to Question Answering systems</a:t>
            </a:r>
            <a:r>
              <a:rPr lang="en-US" dirty="0"/>
              <a:t>. Universidad de Alicante.</a:t>
            </a:r>
            <a:endParaRPr dirty="0">
              <a:solidFill>
                <a:schemeClr val="accent5"/>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References (</a:t>
            </a:r>
            <a:r>
              <a:rPr lang="en-GB" dirty="0"/>
              <a:t>continued)</a:t>
            </a:r>
            <a:endParaRPr dirty="0"/>
          </a:p>
        </p:txBody>
      </p:sp>
      <p:sp>
        <p:nvSpPr>
          <p:cNvPr id="226" name="Google Shape;226;p32"/>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spcAft>
                <a:spcPts val="1000"/>
              </a:spcAft>
              <a:buNone/>
            </a:pPr>
            <a:r>
              <a:rPr lang="en-US" dirty="0"/>
              <a:t>[6] J. Pennington, "</a:t>
            </a:r>
            <a:r>
              <a:rPr lang="en-US" dirty="0" err="1"/>
              <a:t>GloVe</a:t>
            </a:r>
            <a:r>
              <a:rPr lang="en-US" dirty="0"/>
              <a:t>: Global Vectors for Word Representation", </a:t>
            </a:r>
            <a:r>
              <a:rPr lang="en-US" i="1" dirty="0"/>
              <a:t>Nlp.stanford.edu</a:t>
            </a:r>
            <a:r>
              <a:rPr lang="en-US" dirty="0"/>
              <a:t>, 2019. [Online]. Available: https://nlp.stanford.edu/projects/glove/. </a:t>
            </a:r>
            <a:endParaRPr dirty="0">
              <a:solidFill>
                <a:schemeClr val="accent5"/>
              </a:solidFill>
            </a:endParaRPr>
          </a:p>
        </p:txBody>
      </p:sp>
    </p:spTree>
    <p:extLst>
      <p:ext uri="{BB962C8B-B14F-4D97-AF65-F5344CB8AC3E}">
        <p14:creationId xmlns:p14="http://schemas.microsoft.com/office/powerpoint/2010/main" val="15291144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44"/>
        <p:cNvGrpSpPr/>
        <p:nvPr/>
      </p:nvGrpSpPr>
      <p:grpSpPr>
        <a:xfrm>
          <a:off x="0" y="0"/>
          <a:ext cx="0" cy="0"/>
          <a:chOff x="0" y="0"/>
          <a:chExt cx="0" cy="0"/>
        </a:xfrm>
      </p:grpSpPr>
      <p:sp>
        <p:nvSpPr>
          <p:cNvPr id="145" name="Google Shape;145;p18"/>
          <p:cNvSpPr txBox="1">
            <a:spLocks noGrp="1"/>
          </p:cNvSpPr>
          <p:nvPr>
            <p:ph type="title"/>
          </p:nvPr>
        </p:nvSpPr>
        <p:spPr>
          <a:xfrm>
            <a:off x="729450" y="132245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Outline</a:t>
            </a:r>
            <a:endParaRPr/>
          </a:p>
        </p:txBody>
      </p:sp>
      <p:sp>
        <p:nvSpPr>
          <p:cNvPr id="146" name="Google Shape;146;p18"/>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u="sng">
                <a:solidFill>
                  <a:srgbClr val="FFFFFF"/>
                </a:solidFill>
                <a:hlinkClick r:id="rId3" action="ppaction://hlinksldjump"/>
              </a:rPr>
              <a:t>The Problem</a:t>
            </a:r>
            <a:endParaRPr sz="1600">
              <a:solidFill>
                <a:srgbClr val="FFFFFF"/>
              </a:solidFill>
            </a:endParaRPr>
          </a:p>
          <a:p>
            <a:pPr marL="0" lvl="0" indent="0" algn="l" rtl="0">
              <a:spcBef>
                <a:spcPts val="1600"/>
              </a:spcBef>
              <a:spcAft>
                <a:spcPts val="0"/>
              </a:spcAft>
              <a:buNone/>
            </a:pPr>
            <a:r>
              <a:rPr lang="en" sz="1600" u="sng">
                <a:solidFill>
                  <a:srgbClr val="FFFFFF"/>
                </a:solidFill>
                <a:hlinkClick r:id="rId4" action="ppaction://hlinksldjump"/>
              </a:rPr>
              <a:t>Datasets</a:t>
            </a:r>
            <a:endParaRPr sz="1600">
              <a:solidFill>
                <a:srgbClr val="FFFFFF"/>
              </a:solidFill>
            </a:endParaRPr>
          </a:p>
          <a:p>
            <a:pPr marL="0" lvl="0" indent="0" algn="l" rtl="0">
              <a:spcBef>
                <a:spcPts val="1600"/>
              </a:spcBef>
              <a:spcAft>
                <a:spcPts val="0"/>
              </a:spcAft>
              <a:buNone/>
            </a:pPr>
            <a:r>
              <a:rPr lang="en" sz="1600" u="sng">
                <a:solidFill>
                  <a:srgbClr val="FFFFFF"/>
                </a:solidFill>
                <a:hlinkClick r:id="" action="ppaction://noaction"/>
              </a:rPr>
              <a:t>Literature review --Current methods</a:t>
            </a:r>
            <a:endParaRPr sz="1600">
              <a:solidFill>
                <a:srgbClr val="FFFFFF"/>
              </a:solidFill>
            </a:endParaRPr>
          </a:p>
          <a:p>
            <a:pPr marL="0" lvl="0" indent="0" algn="l" rtl="0">
              <a:spcBef>
                <a:spcPts val="1600"/>
              </a:spcBef>
              <a:spcAft>
                <a:spcPts val="0"/>
              </a:spcAft>
              <a:buNone/>
            </a:pPr>
            <a:r>
              <a:rPr lang="en" sz="1600" u="sng">
                <a:solidFill>
                  <a:srgbClr val="FFFFFF"/>
                </a:solidFill>
                <a:hlinkClick r:id="" action="ppaction://noaction"/>
              </a:rPr>
              <a:t>Proposed methods</a:t>
            </a:r>
            <a:endParaRPr sz="1600">
              <a:solidFill>
                <a:srgbClr val="FFFFFF"/>
              </a:solidFill>
            </a:endParaRPr>
          </a:p>
          <a:p>
            <a:pPr marL="0" lvl="0" indent="0" algn="l" rtl="0">
              <a:spcBef>
                <a:spcPts val="1600"/>
              </a:spcBef>
              <a:spcAft>
                <a:spcPts val="1600"/>
              </a:spcAft>
              <a:buNone/>
            </a:pP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19"/>
          <p:cNvSpPr txBox="1">
            <a:spLocks noGrp="1"/>
          </p:cNvSpPr>
          <p:nvPr>
            <p:ph type="title"/>
          </p:nvPr>
        </p:nvSpPr>
        <p:spPr>
          <a:xfrm>
            <a:off x="729450" y="1322449"/>
            <a:ext cx="7688400" cy="270922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Problem</a:t>
            </a:r>
            <a:br>
              <a:rPr lang="en" dirty="0"/>
            </a:br>
            <a:br>
              <a:rPr lang="en" dirty="0"/>
            </a:br>
            <a:r>
              <a:rPr lang="en-GB" sz="2000" dirty="0"/>
              <a:t>Modelling question answering (QA) using modern deep learning toolkits. This assignment will focus on using information retrieval-based (IR) systems to deduce an answer to the given question.</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7" name="Google Shape;157;p2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An Example</a:t>
            </a:r>
            <a:endParaRPr dirty="0"/>
          </a:p>
        </p:txBody>
      </p:sp>
      <p:pic>
        <p:nvPicPr>
          <p:cNvPr id="5" name="Picture 4">
            <a:extLst>
              <a:ext uri="{FF2B5EF4-FFF2-40B4-BE49-F238E27FC236}">
                <a16:creationId xmlns:a16="http://schemas.microsoft.com/office/drawing/2014/main" id="{7256BAA2-E1ED-4BBB-A40C-6A2E797DCEAE}"/>
              </a:ext>
            </a:extLst>
          </p:cNvPr>
          <p:cNvPicPr>
            <a:picLocks noChangeAspect="1"/>
          </p:cNvPicPr>
          <p:nvPr/>
        </p:nvPicPr>
        <p:blipFill rotWithShape="1">
          <a:blip r:embed="rId3"/>
          <a:srcRect l="18191" r="17866"/>
          <a:stretch/>
        </p:blipFill>
        <p:spPr>
          <a:xfrm>
            <a:off x="374529" y="2061668"/>
            <a:ext cx="4081880" cy="2967532"/>
          </a:xfrm>
          <a:prstGeom prst="rect">
            <a:avLst/>
          </a:prstGeom>
        </p:spPr>
      </p:pic>
      <p:sp>
        <p:nvSpPr>
          <p:cNvPr id="8" name="Google Shape;151;p19">
            <a:extLst>
              <a:ext uri="{FF2B5EF4-FFF2-40B4-BE49-F238E27FC236}">
                <a16:creationId xmlns:a16="http://schemas.microsoft.com/office/drawing/2014/main" id="{88E3A287-D879-4680-8043-5078D772AF22}"/>
              </a:ext>
            </a:extLst>
          </p:cNvPr>
          <p:cNvSpPr txBox="1">
            <a:spLocks/>
          </p:cNvSpPr>
          <p:nvPr/>
        </p:nvSpPr>
        <p:spPr>
          <a:xfrm>
            <a:off x="4456409" y="2472456"/>
            <a:ext cx="4313062" cy="21459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9pPr>
          </a:lstStyle>
          <a:p>
            <a:r>
              <a:rPr lang="en-US" sz="1400" dirty="0"/>
              <a:t>The given question is sent for question processing to extract the query. This query is sent to an IR engine for document and passage retrieval. The answer is commonly modeled using span labeling; as in the image [1].</a:t>
            </a:r>
            <a:endParaRPr lang="en-US" sz="2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61"/>
        <p:cNvGrpSpPr/>
        <p:nvPr/>
      </p:nvGrpSpPr>
      <p:grpSpPr>
        <a:xfrm>
          <a:off x="0" y="0"/>
          <a:ext cx="0" cy="0"/>
          <a:chOff x="0" y="0"/>
          <a:chExt cx="0" cy="0"/>
        </a:xfrm>
      </p:grpSpPr>
      <p:sp>
        <p:nvSpPr>
          <p:cNvPr id="162" name="Google Shape;162;p21"/>
          <p:cNvSpPr txBox="1">
            <a:spLocks noGrp="1"/>
          </p:cNvSpPr>
          <p:nvPr>
            <p:ph type="title"/>
          </p:nvPr>
        </p:nvSpPr>
        <p:spPr>
          <a:xfrm>
            <a:off x="729450" y="864300"/>
            <a:ext cx="7021200" cy="67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Key </a:t>
            </a:r>
            <a:r>
              <a:rPr lang="en" dirty="0"/>
              <a:t>Datasets</a:t>
            </a:r>
            <a:endParaRPr b="0" dirty="0"/>
          </a:p>
        </p:txBody>
      </p:sp>
      <p:sp>
        <p:nvSpPr>
          <p:cNvPr id="5" name="Google Shape;163;p21">
            <a:extLst>
              <a:ext uri="{FF2B5EF4-FFF2-40B4-BE49-F238E27FC236}">
                <a16:creationId xmlns:a16="http://schemas.microsoft.com/office/drawing/2014/main" id="{70330538-6613-4821-9DCC-7E783710D69A}"/>
              </a:ext>
            </a:extLst>
          </p:cNvPr>
          <p:cNvSpPr txBox="1">
            <a:spLocks/>
          </p:cNvSpPr>
          <p:nvPr/>
        </p:nvSpPr>
        <p:spPr>
          <a:xfrm>
            <a:off x="729450" y="1682799"/>
            <a:ext cx="7021200" cy="25964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1pPr>
            <a:lvl2pPr marR="0" lvl="1"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2pPr>
            <a:lvl3pPr marR="0" lvl="2"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3pPr>
            <a:lvl4pPr marR="0" lvl="3"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4pPr>
            <a:lvl5pPr marR="0" lvl="4"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5pPr>
            <a:lvl6pPr marR="0" lvl="5"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6pPr>
            <a:lvl7pPr marR="0" lvl="6"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7pPr>
            <a:lvl8pPr marR="0" lvl="7"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8pPr>
            <a:lvl9pPr marR="0" lvl="8"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9pPr>
          </a:lstStyle>
          <a:p>
            <a:pPr marL="285750" indent="-285750">
              <a:buFont typeface="Arial" panose="020B0604020202020204" pitchFamily="34" charset="0"/>
              <a:buChar char="•"/>
            </a:pPr>
            <a:r>
              <a:rPr lang="en-US" sz="1600" b="0" dirty="0" err="1">
                <a:latin typeface="Lato"/>
                <a:ea typeface="Lato"/>
                <a:cs typeface="Lato"/>
                <a:sym typeface="Lato"/>
              </a:rPr>
              <a:t>WebQuestions</a:t>
            </a:r>
            <a:r>
              <a:rPr lang="en-US" sz="1600" b="0" dirty="0">
                <a:latin typeface="Lato"/>
                <a:ea typeface="Lato"/>
                <a:cs typeface="Lato"/>
                <a:sym typeface="Lato"/>
              </a:rPr>
              <a:t> QA Benchmarking Dataset [2]. Contains training and tests data. Curated by Stanford university.</a:t>
            </a:r>
          </a:p>
          <a:p>
            <a:pPr marL="285750" indent="-285750">
              <a:buFont typeface="Arial" panose="020B0604020202020204" pitchFamily="34" charset="0"/>
              <a:buChar char="•"/>
            </a:pPr>
            <a:r>
              <a:rPr lang="en-US" sz="1600" b="0" dirty="0">
                <a:latin typeface="Lato"/>
                <a:ea typeface="Lato"/>
                <a:cs typeface="Lato"/>
                <a:sym typeface="Lato"/>
              </a:rPr>
              <a:t>The Stanford Question Answering Dataset </a:t>
            </a:r>
            <a:r>
              <a:rPr lang="en-US" sz="1600" b="0" dirty="0" err="1">
                <a:latin typeface="Lato"/>
                <a:ea typeface="Lato"/>
                <a:cs typeface="Lato"/>
                <a:sym typeface="Lato"/>
              </a:rPr>
              <a:t>SQuaD</a:t>
            </a:r>
            <a:r>
              <a:rPr lang="en-US" sz="1600" b="0" dirty="0">
                <a:latin typeface="Lato"/>
                <a:ea typeface="Lato"/>
                <a:cs typeface="Lato"/>
                <a:sym typeface="Lato"/>
              </a:rPr>
              <a:t>. [3]. Curated by crowd workers on Wikipedia.</a:t>
            </a:r>
          </a:p>
          <a:p>
            <a:pPr marL="285750" indent="-285750">
              <a:buFont typeface="Arial" panose="020B0604020202020204" pitchFamily="34" charset="0"/>
              <a:buChar char="•"/>
            </a:pPr>
            <a:r>
              <a:rPr lang="en-US" sz="1600" b="0" dirty="0" err="1">
                <a:latin typeface="Lato"/>
                <a:ea typeface="Lato"/>
                <a:cs typeface="Lato"/>
                <a:sym typeface="Lato"/>
              </a:rPr>
              <a:t>bAbl</a:t>
            </a:r>
            <a:r>
              <a:rPr lang="en-US" sz="1600" b="0" dirty="0">
                <a:latin typeface="Lato"/>
                <a:ea typeface="Lato"/>
                <a:cs typeface="Lato"/>
                <a:sym typeface="Lato"/>
              </a:rPr>
              <a:t> [4]. End-to-end dialog system dataset.</a:t>
            </a:r>
          </a:p>
          <a:p>
            <a:pPr marL="285750" indent="-285750">
              <a:buFont typeface="Arial" panose="020B0604020202020204" pitchFamily="34" charset="0"/>
              <a:buChar char="•"/>
            </a:pPr>
            <a:endParaRPr lang="en-US" sz="1600" b="0" dirty="0">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Review of existing approaches</a:t>
            </a:r>
            <a:br>
              <a:rPr lang="en" dirty="0"/>
            </a:br>
            <a:br>
              <a:rPr lang="en" dirty="0"/>
            </a:br>
            <a:r>
              <a:rPr lang="en" sz="1600" dirty="0"/>
              <a:t>Several existing approaches exist:</a:t>
            </a:r>
            <a:br>
              <a:rPr lang="en" sz="1600" dirty="0"/>
            </a:br>
            <a:endParaRPr dirty="0"/>
          </a:p>
        </p:txBody>
      </p:sp>
      <p:sp>
        <p:nvSpPr>
          <p:cNvPr id="3" name="Google Shape;174;p23">
            <a:extLst>
              <a:ext uri="{FF2B5EF4-FFF2-40B4-BE49-F238E27FC236}">
                <a16:creationId xmlns:a16="http://schemas.microsoft.com/office/drawing/2014/main" id="{A3F65A47-F33C-4AFC-9734-F9ED6FC676A8}"/>
              </a:ext>
            </a:extLst>
          </p:cNvPr>
          <p:cNvSpPr txBox="1">
            <a:spLocks/>
          </p:cNvSpPr>
          <p:nvPr/>
        </p:nvSpPr>
        <p:spPr>
          <a:xfrm>
            <a:off x="726150" y="2571750"/>
            <a:ext cx="7688400" cy="151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1pPr>
            <a:lvl2pPr marR="0" lvl="1"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2pPr>
            <a:lvl3pPr marR="0" lvl="2"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3pPr>
            <a:lvl4pPr marR="0" lvl="3"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4pPr>
            <a:lvl5pPr marR="0" lvl="4"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5pPr>
            <a:lvl6pPr marR="0" lvl="5"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6pPr>
            <a:lvl7pPr marR="0" lvl="6"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7pPr>
            <a:lvl8pPr marR="0" lvl="7"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8pPr>
            <a:lvl9pPr marR="0" lvl="8"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9pPr>
          </a:lstStyle>
          <a:p>
            <a:pPr marL="285750" indent="-285750">
              <a:buFont typeface="Arial" panose="020B0604020202020204" pitchFamily="34" charset="0"/>
              <a:buChar char="•"/>
            </a:pPr>
            <a:r>
              <a:rPr lang="en-US" sz="1600" dirty="0"/>
              <a:t>Semantic approach; process question type and definitions in order to gain a semantic representation [5].</a:t>
            </a:r>
          </a:p>
          <a:p>
            <a:pPr marL="285750" indent="-285750">
              <a:buFont typeface="Arial" panose="020B0604020202020204" pitchFamily="34" charset="0"/>
              <a:buChar char="•"/>
            </a:pPr>
            <a:r>
              <a:rPr lang="en-US" sz="1600" dirty="0"/>
              <a:t>Memory Networks; inference components to reason over information</a:t>
            </a:r>
          </a:p>
          <a:p>
            <a:pPr marL="285750" indent="-285750">
              <a:buFont typeface="Arial" panose="020B0604020202020204" pitchFamily="34" charset="0"/>
              <a:buChar char="•"/>
            </a:pPr>
            <a:r>
              <a:rPr lang="en-GB" sz="1600" dirty="0"/>
              <a:t>Dynamic Memory Networks; multiple passes over information</a:t>
            </a:r>
            <a:endParaRPr lang="en-US" sz="1600" dirty="0"/>
          </a:p>
          <a:p>
            <a:pPr marL="285750" indent="-285750">
              <a:buFont typeface="Arial" panose="020B0604020202020204" pitchFamily="34" charset="0"/>
              <a:buChar char="•"/>
            </a:pP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4"/>
          <p:cNvSpPr txBox="1">
            <a:spLocks noGrp="1"/>
          </p:cNvSpPr>
          <p:nvPr>
            <p:ph type="body" idx="1"/>
          </p:nvPr>
        </p:nvSpPr>
        <p:spPr>
          <a:xfrm>
            <a:off x="729450" y="2460525"/>
            <a:ext cx="7688700" cy="18795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dirty="0"/>
              <a:t>Semantic; probabilistic and temporal inferences.</a:t>
            </a:r>
          </a:p>
          <a:p>
            <a:pPr marL="457200" lvl="0" indent="-311150" algn="l" rtl="0">
              <a:spcBef>
                <a:spcPts val="0"/>
              </a:spcBef>
              <a:spcAft>
                <a:spcPts val="0"/>
              </a:spcAft>
              <a:buSzPts val="1300"/>
              <a:buChar char="➔"/>
            </a:pPr>
            <a:r>
              <a:rPr lang="en-GB" dirty="0"/>
              <a:t>Memory networks; mapping inputs to answers stored in memory</a:t>
            </a:r>
          </a:p>
          <a:p>
            <a:pPr marL="457200" lvl="0" indent="-311150" algn="l" rtl="0">
              <a:spcBef>
                <a:spcPts val="0"/>
              </a:spcBef>
              <a:spcAft>
                <a:spcPts val="0"/>
              </a:spcAft>
              <a:buSzPts val="1300"/>
              <a:buChar char="➔"/>
            </a:pPr>
            <a:r>
              <a:rPr lang="en-GB" dirty="0"/>
              <a:t>Dynamic memory networks; improving on memory networks through attention mechanisms.</a:t>
            </a:r>
          </a:p>
          <a:p>
            <a:pPr marL="457200" lvl="0" indent="-311150" algn="l" rtl="0">
              <a:spcBef>
                <a:spcPts val="0"/>
              </a:spcBef>
              <a:spcAft>
                <a:spcPts val="0"/>
              </a:spcAft>
              <a:buSzPts val="1300"/>
              <a:buChar char="➔"/>
            </a:pPr>
            <a:endParaRPr lang="en" dirty="0"/>
          </a:p>
        </p:txBody>
      </p:sp>
      <p:sp>
        <p:nvSpPr>
          <p:cNvPr id="180" name="Google Shape;180;p2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are the current approaches for this problem</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5"/>
          <p:cNvSpPr txBox="1">
            <a:spLocks noGrp="1"/>
          </p:cNvSpPr>
          <p:nvPr>
            <p:ph type="body" idx="1"/>
          </p:nvPr>
        </p:nvSpPr>
        <p:spPr>
          <a:xfrm>
            <a:off x="326034" y="2080080"/>
            <a:ext cx="5547484" cy="2682975"/>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dirty="0"/>
              <a:t>Keywords are selected to help potential answer sources</a:t>
            </a:r>
          </a:p>
          <a:p>
            <a:pPr marL="457200" lvl="0" indent="-311150" algn="l" rtl="0">
              <a:spcBef>
                <a:spcPts val="0"/>
              </a:spcBef>
              <a:spcAft>
                <a:spcPts val="0"/>
              </a:spcAft>
              <a:buSzPts val="1300"/>
              <a:buChar char="➔"/>
            </a:pPr>
            <a:r>
              <a:rPr lang="en-GB" dirty="0"/>
              <a:t>Part-of-speech-tagging</a:t>
            </a:r>
          </a:p>
          <a:p>
            <a:pPr marL="457200" lvl="0" indent="-311150" algn="l" rtl="0">
              <a:spcBef>
                <a:spcPts val="0"/>
              </a:spcBef>
              <a:spcAft>
                <a:spcPts val="0"/>
              </a:spcAft>
              <a:buSzPts val="1300"/>
              <a:buChar char="➔"/>
            </a:pPr>
            <a:r>
              <a:rPr lang="en-GB" dirty="0"/>
              <a:t>Question type detection by analysing </a:t>
            </a:r>
            <a:r>
              <a:rPr lang="en-GB" dirty="0" err="1"/>
              <a:t>Wh</a:t>
            </a:r>
            <a:r>
              <a:rPr lang="en-GB" dirty="0"/>
              <a:t>-terms mapped in to categories:</a:t>
            </a:r>
          </a:p>
          <a:p>
            <a:pPr lvl="1" indent="-311150">
              <a:spcBef>
                <a:spcPts val="0"/>
              </a:spcBef>
              <a:buSzPts val="1300"/>
              <a:buChar char="➔"/>
            </a:pPr>
            <a:r>
              <a:rPr lang="en-US" dirty="0"/>
              <a:t>PERSON, GROUP, LOCATION, TIME, QUANTITY, REASON, MANNER, NONE </a:t>
            </a:r>
          </a:p>
          <a:p>
            <a:pPr>
              <a:buChar char="➔"/>
            </a:pPr>
            <a:r>
              <a:rPr lang="en-GB" dirty="0"/>
              <a:t>Answer selection on:</a:t>
            </a:r>
          </a:p>
          <a:p>
            <a:pPr lvl="1">
              <a:lnSpc>
                <a:spcPct val="100000"/>
              </a:lnSpc>
              <a:spcBef>
                <a:spcPts val="0"/>
              </a:spcBef>
              <a:buChar char="➔"/>
            </a:pPr>
            <a:r>
              <a:rPr lang="en-US" dirty="0"/>
              <a:t>Sentence-score = </a:t>
            </a:r>
            <a:r>
              <a:rPr lang="en-US" dirty="0" err="1"/>
              <a:t>Keyword_idf_sum</a:t>
            </a:r>
            <a:r>
              <a:rPr lang="en-US" dirty="0"/>
              <a:t> + (0.65 * </a:t>
            </a:r>
            <a:r>
              <a:rPr lang="en-US" dirty="0" err="1"/>
              <a:t>Expanded_keyword_idf_sum</a:t>
            </a:r>
            <a:r>
              <a:rPr lang="en-US" dirty="0"/>
              <a:t>) </a:t>
            </a:r>
          </a:p>
          <a:p>
            <a:pPr marL="615950" lvl="1" indent="0">
              <a:lnSpc>
                <a:spcPct val="100000"/>
              </a:lnSpc>
              <a:spcBef>
                <a:spcPts val="0"/>
              </a:spcBef>
              <a:buNone/>
            </a:pPr>
            <a:endParaRPr lang="en-US" dirty="0"/>
          </a:p>
          <a:p>
            <a:pPr lvl="1">
              <a:lnSpc>
                <a:spcPct val="100000"/>
              </a:lnSpc>
              <a:spcBef>
                <a:spcPts val="0"/>
              </a:spcBef>
              <a:buChar char="➔"/>
            </a:pPr>
            <a:r>
              <a:rPr lang="en-US" dirty="0"/>
              <a:t>Window-score = Sentence-score * (1+cos(</a:t>
            </a:r>
            <a:r>
              <a:rPr lang="en-US" dirty="0" err="1"/>
              <a:t>Question_SC,Window_SC</a:t>
            </a:r>
            <a:r>
              <a:rPr lang="en-US" dirty="0"/>
              <a:t>)) </a:t>
            </a:r>
            <a:endParaRPr dirty="0"/>
          </a:p>
        </p:txBody>
      </p:sp>
      <p:sp>
        <p:nvSpPr>
          <p:cNvPr id="186" name="Google Shape;186;p2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Semantic</a:t>
            </a:r>
            <a:endParaRPr dirty="0"/>
          </a:p>
        </p:txBody>
      </p:sp>
      <p:pic>
        <p:nvPicPr>
          <p:cNvPr id="3" name="Picture 2">
            <a:extLst>
              <a:ext uri="{FF2B5EF4-FFF2-40B4-BE49-F238E27FC236}">
                <a16:creationId xmlns:a16="http://schemas.microsoft.com/office/drawing/2014/main" id="{CB7AECEE-5B21-4524-9E24-FE7E2CBCD611}"/>
              </a:ext>
            </a:extLst>
          </p:cNvPr>
          <p:cNvPicPr>
            <a:picLocks noChangeAspect="1"/>
          </p:cNvPicPr>
          <p:nvPr/>
        </p:nvPicPr>
        <p:blipFill>
          <a:blip r:embed="rId3"/>
          <a:stretch>
            <a:fillRect/>
          </a:stretch>
        </p:blipFill>
        <p:spPr>
          <a:xfrm>
            <a:off x="6286039" y="1842354"/>
            <a:ext cx="2531927" cy="270898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6"/>
          <p:cNvSpPr txBox="1">
            <a:spLocks noGrp="1"/>
          </p:cNvSpPr>
          <p:nvPr>
            <p:ph type="body" idx="1"/>
          </p:nvPr>
        </p:nvSpPr>
        <p:spPr>
          <a:xfrm>
            <a:off x="729450" y="2460525"/>
            <a:ext cx="3842550" cy="1879500"/>
          </a:xfrm>
          <a:prstGeom prst="rect">
            <a:avLst/>
          </a:prstGeom>
        </p:spPr>
        <p:txBody>
          <a:bodyPr spcFirstLastPara="1" wrap="square" lIns="91425" tIns="91425" rIns="91425" bIns="91425" anchor="t" anchorCtr="0">
            <a:noAutofit/>
          </a:bodyPr>
          <a:lstStyle/>
          <a:p>
            <a:pPr marL="457200" lvl="0" indent="-311150" algn="l" rtl="0">
              <a:lnSpc>
                <a:spcPct val="100000"/>
              </a:lnSpc>
              <a:buSzPts val="1300"/>
              <a:buChar char="➔"/>
            </a:pPr>
            <a:r>
              <a:rPr lang="en-GB" dirty="0"/>
              <a:t>Map questions to answers stored in memory.</a:t>
            </a:r>
          </a:p>
          <a:p>
            <a:pPr marL="457200" lvl="0" indent="-311150" algn="l" rtl="0">
              <a:lnSpc>
                <a:spcPct val="100000"/>
              </a:lnSpc>
              <a:buSzPts val="1300"/>
              <a:buChar char="➔"/>
            </a:pPr>
            <a:r>
              <a:rPr lang="en-GB" dirty="0"/>
              <a:t>Single pass in memory before providing an answer</a:t>
            </a:r>
            <a:endParaRPr dirty="0"/>
          </a:p>
          <a:p>
            <a:pPr marL="457200" lvl="0" indent="-311150" algn="l" rtl="0">
              <a:lnSpc>
                <a:spcPct val="100000"/>
              </a:lnSpc>
              <a:buSzPts val="1300"/>
              <a:buChar char="➔"/>
            </a:pPr>
            <a:r>
              <a:rPr lang="en-GB" dirty="0"/>
              <a:t>Provide one word answer</a:t>
            </a:r>
            <a:endParaRPr lang="en-US" dirty="0"/>
          </a:p>
          <a:p>
            <a:pPr marL="457200" lvl="0" indent="-311150" algn="l" rtl="0">
              <a:lnSpc>
                <a:spcPct val="100000"/>
              </a:lnSpc>
              <a:buSzPts val="1300"/>
              <a:buChar char="➔"/>
            </a:pPr>
            <a:r>
              <a:rPr lang="en-US" dirty="0"/>
              <a:t>Input accepts word vectors and outputs hidden states for each sentence</a:t>
            </a:r>
          </a:p>
          <a:p>
            <a:pPr marL="457200" lvl="0" indent="-311150" algn="l" rtl="0">
              <a:lnSpc>
                <a:spcPct val="100000"/>
              </a:lnSpc>
              <a:buSzPts val="1300"/>
              <a:buChar char="➔"/>
            </a:pPr>
            <a:endParaRPr lang="en-US" dirty="0"/>
          </a:p>
          <a:p>
            <a:pPr marL="457200" lvl="0" indent="-311150" algn="l" rtl="0">
              <a:lnSpc>
                <a:spcPct val="100000"/>
              </a:lnSpc>
              <a:buSzPts val="1300"/>
              <a:buChar char="➔"/>
            </a:pPr>
            <a:endParaRPr lang="en-US" dirty="0"/>
          </a:p>
        </p:txBody>
      </p:sp>
      <p:sp>
        <p:nvSpPr>
          <p:cNvPr id="192" name="Google Shape;192;p2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lvl="0"/>
            <a:r>
              <a:rPr lang="en-GB" dirty="0"/>
              <a:t>Memory Networks</a:t>
            </a:r>
            <a:endParaRPr dirty="0"/>
          </a:p>
        </p:txBody>
      </p:sp>
      <p:pic>
        <p:nvPicPr>
          <p:cNvPr id="3" name="Picture 2">
            <a:extLst>
              <a:ext uri="{FF2B5EF4-FFF2-40B4-BE49-F238E27FC236}">
                <a16:creationId xmlns:a16="http://schemas.microsoft.com/office/drawing/2014/main" id="{9C626153-BA47-4D6C-979C-D71432D751BA}"/>
              </a:ext>
            </a:extLst>
          </p:cNvPr>
          <p:cNvPicPr>
            <a:picLocks noChangeAspect="1"/>
          </p:cNvPicPr>
          <p:nvPr/>
        </p:nvPicPr>
        <p:blipFill>
          <a:blip r:embed="rId3"/>
          <a:stretch>
            <a:fillRect/>
          </a:stretch>
        </p:blipFill>
        <p:spPr>
          <a:xfrm>
            <a:off x="5318313" y="1087934"/>
            <a:ext cx="3639755" cy="3768563"/>
          </a:xfrm>
          <a:prstGeom prst="rect">
            <a:avLst/>
          </a:prstGeom>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310</TotalTime>
  <Words>471</Words>
  <Application>Microsoft Office PowerPoint</Application>
  <PresentationFormat>On-screen Show (16:9)</PresentationFormat>
  <Paragraphs>57</Paragraphs>
  <Slides>16</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Lato</vt:lpstr>
      <vt:lpstr>Raleway</vt:lpstr>
      <vt:lpstr>Arial</vt:lpstr>
      <vt:lpstr>Streamline</vt:lpstr>
      <vt:lpstr>Deep Learning for QA</vt:lpstr>
      <vt:lpstr>Outline</vt:lpstr>
      <vt:lpstr>The Problem  Modelling question answering (QA) using modern deep learning toolkits. This assignment will focus on using information retrieval-based (IR) systems to deduce an answer to the given question.</vt:lpstr>
      <vt:lpstr>An Example</vt:lpstr>
      <vt:lpstr>Key Datasets</vt:lpstr>
      <vt:lpstr>Review of existing approaches  Several existing approaches exist: </vt:lpstr>
      <vt:lpstr>What are the current approaches for this problem</vt:lpstr>
      <vt:lpstr>Semantic</vt:lpstr>
      <vt:lpstr>Memory Networks</vt:lpstr>
      <vt:lpstr>Dynamic Memory Networks</vt:lpstr>
      <vt:lpstr>Solution Proposal  This project will implement a dynamic memory networks and investigate avenues of improvement in both the network itself and pre-processing of the dataset</vt:lpstr>
      <vt:lpstr>Solution description</vt:lpstr>
      <vt:lpstr>Why it’s better than existing solutions </vt:lpstr>
      <vt:lpstr>Questions?</vt:lpstr>
      <vt:lpstr>References</vt:lpstr>
      <vt:lpstr>References (continued)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 for QA</dc:title>
  <dc:creator>Thomas klapwijk</dc:creator>
  <cp:lastModifiedBy>Thomas klapwijk</cp:lastModifiedBy>
  <cp:revision>23</cp:revision>
  <dcterms:modified xsi:type="dcterms:W3CDTF">2019-04-01T02:40:12Z</dcterms:modified>
</cp:coreProperties>
</file>